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embeddedFontLst>
    <p:embeddedFont>
      <p:font typeface="Montserrat SemiBold"/>
      <p:regular r:id="rId18"/>
      <p:bold r:id="rId19"/>
      <p:italic r:id="rId20"/>
      <p:boldItalic r:id="rId21"/>
    </p:embeddedFont>
    <p:embeddedFont>
      <p:font typeface="Proxima Nova"/>
      <p:regular r:id="rId22"/>
      <p:bold r:id="rId23"/>
      <p:italic r:id="rId24"/>
      <p:boldItalic r:id="rId25"/>
    </p:embeddedFont>
    <p:embeddedFont>
      <p:font typeface="Montserrat"/>
      <p:regular r:id="rId26"/>
      <p:bold r:id="rId27"/>
      <p:italic r:id="rId28"/>
      <p:boldItalic r:id="rId29"/>
    </p:embeddedFont>
    <p:embeddedFont>
      <p:font typeface="Montserrat Medium"/>
      <p:regular r:id="rId30"/>
      <p:bold r:id="rId31"/>
      <p:italic r:id="rId32"/>
      <p:boldItalic r:id="rId33"/>
    </p:embeddedFont>
    <p:embeddedFont>
      <p:font typeface="Alfa Slab One"/>
      <p:regular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SemiBold-italic.fntdata"/><Relationship Id="rId22" Type="http://schemas.openxmlformats.org/officeDocument/2006/relationships/font" Target="fonts/ProximaNova-regular.fntdata"/><Relationship Id="rId21" Type="http://schemas.openxmlformats.org/officeDocument/2006/relationships/font" Target="fonts/MontserratSemiBold-boldItalic.fntdata"/><Relationship Id="rId24" Type="http://schemas.openxmlformats.org/officeDocument/2006/relationships/font" Target="fonts/ProximaNova-italic.fntdata"/><Relationship Id="rId23" Type="http://schemas.openxmlformats.org/officeDocument/2006/relationships/font" Target="fonts/ProximaNova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ontserrat-regular.fntdata"/><Relationship Id="rId25" Type="http://schemas.openxmlformats.org/officeDocument/2006/relationships/font" Target="fonts/ProximaNova-boldItalic.fntdata"/><Relationship Id="rId28" Type="http://schemas.openxmlformats.org/officeDocument/2006/relationships/font" Target="fonts/Montserrat-italic.fntdata"/><Relationship Id="rId27" Type="http://schemas.openxmlformats.org/officeDocument/2006/relationships/font" Target="fonts/Montserrat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ontserrat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MontserratMedium-bold.fntdata"/><Relationship Id="rId30" Type="http://schemas.openxmlformats.org/officeDocument/2006/relationships/font" Target="fonts/MontserratMedium-regular.fntdata"/><Relationship Id="rId11" Type="http://schemas.openxmlformats.org/officeDocument/2006/relationships/slide" Target="slides/slide6.xml"/><Relationship Id="rId33" Type="http://schemas.openxmlformats.org/officeDocument/2006/relationships/font" Target="fonts/MontserratMedium-boldItalic.fntdata"/><Relationship Id="rId10" Type="http://schemas.openxmlformats.org/officeDocument/2006/relationships/slide" Target="slides/slide5.xml"/><Relationship Id="rId32" Type="http://schemas.openxmlformats.org/officeDocument/2006/relationships/font" Target="fonts/MontserratMedium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34" Type="http://schemas.openxmlformats.org/officeDocument/2006/relationships/font" Target="fonts/AlfaSlabOne-regular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MontserratSemiBold-bold.fntdata"/><Relationship Id="rId18" Type="http://schemas.openxmlformats.org/officeDocument/2006/relationships/font" Target="fonts/MontserratSemiBold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f28780aa2f_0_2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f28780aa2f_0_2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f28780aa2f_0_2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f28780aa2f_0_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f28780aa2f_0_2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f28780aa2f_0_2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f28780aa2f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f28780aa2f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f28780aa2f_0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f28780aa2f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f28780aa2f_0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f28780aa2f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f28780aa2f_0_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f28780aa2f_0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f28780aa2f_0_1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f28780aa2f_0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f28780aa2f_0_2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f28780aa2f_0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f28780aa2f_0_2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f28780aa2f_0_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f28780aa2f_0_2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f28780aa2f_0_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4278300" y="2751163"/>
            <a:ext cx="587400" cy="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/>
          <p:nvPr>
            <p:ph hasCustomPrompt="1" type="title"/>
          </p:nvPr>
        </p:nvSpPr>
        <p:spPr>
          <a:xfrm>
            <a:off x="311700" y="1167925"/>
            <a:ext cx="8520600" cy="198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/>
          <p:nvPr>
            <p:ph idx="1" type="body"/>
          </p:nvPr>
        </p:nvSpPr>
        <p:spPr>
          <a:xfrm>
            <a:off x="311700" y="32242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9" name="Google Shape;4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311700" y="2480550"/>
            <a:ext cx="8114400" cy="244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311700" y="1490875"/>
            <a:ext cx="2808000" cy="30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490250" y="526350"/>
            <a:ext cx="5683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10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8" name="Google Shape;38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" name="Google Shape;39;p9"/>
          <p:cNvSpPr txBox="1"/>
          <p:nvPr>
            <p:ph type="title"/>
          </p:nvPr>
        </p:nvSpPr>
        <p:spPr>
          <a:xfrm>
            <a:off x="265500" y="1375599"/>
            <a:ext cx="4045200" cy="155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40" name="Google Shape;40;p9"/>
          <p:cNvSpPr txBox="1"/>
          <p:nvPr>
            <p:ph idx="1" type="subTitle"/>
          </p:nvPr>
        </p:nvSpPr>
        <p:spPr>
          <a:xfrm>
            <a:off x="265500" y="2981125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1" name="Google Shape;41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idx="1" type="body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lfa Slab One"/>
              <a:buNone/>
              <a:defRPr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</a:lstStyle>
          <a:p/>
        </p:txBody>
      </p:sp>
      <p:sp>
        <p:nvSpPr>
          <p:cNvPr id="45" name="Google Shape;45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ameday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roxima Nova"/>
              <a:buChar char="●"/>
              <a:defRPr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png"/><Relationship Id="rId4" Type="http://schemas.openxmlformats.org/officeDocument/2006/relationships/image" Target="../media/image11.png"/><Relationship Id="rId5" Type="http://schemas.openxmlformats.org/officeDocument/2006/relationships/image" Target="../media/image17.png"/><Relationship Id="rId6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/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Montserrat"/>
                <a:ea typeface="Montserrat"/>
                <a:cs typeface="Montserrat"/>
                <a:sym typeface="Montserrat"/>
              </a:rPr>
              <a:t>House Price Prediction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7" name="Google Shape;57;p13"/>
          <p:cNvSpPr txBox="1"/>
          <p:nvPr>
            <p:ph idx="1" type="subTitle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Montserrat SemiBold"/>
                <a:ea typeface="Montserrat SemiBold"/>
                <a:cs typeface="Montserrat SemiBold"/>
                <a:sym typeface="Montserrat SemiBold"/>
              </a:rPr>
              <a:t>Jyoti Trivedi</a:t>
            </a:r>
            <a:endParaRPr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Montserrat"/>
                <a:ea typeface="Montserrat"/>
                <a:cs typeface="Montserrat"/>
                <a:sym typeface="Montserrat"/>
              </a:rPr>
              <a:t>Learning Algorithm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5" name="Google Shape;125;p22"/>
          <p:cNvSpPr txBox="1"/>
          <p:nvPr/>
        </p:nvSpPr>
        <p:spPr>
          <a:xfrm>
            <a:off x="311700" y="1275175"/>
            <a:ext cx="237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AutoNum type="arabicPeriod"/>
            </a:pPr>
            <a:r>
              <a:rPr b="1" lang="en-GB">
                <a:latin typeface="Proxima Nova"/>
                <a:ea typeface="Proxima Nova"/>
                <a:cs typeface="Proxima Nova"/>
                <a:sym typeface="Proxima Nova"/>
              </a:rPr>
              <a:t>Linear Regression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6" name="Google Shape;126;p22"/>
          <p:cNvSpPr txBox="1"/>
          <p:nvPr/>
        </p:nvSpPr>
        <p:spPr>
          <a:xfrm>
            <a:off x="3180900" y="1241550"/>
            <a:ext cx="2579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Proxima Nova"/>
                <a:ea typeface="Proxima Nova"/>
                <a:cs typeface="Proxima Nova"/>
                <a:sym typeface="Proxima Nova"/>
              </a:rPr>
              <a:t>2. Decision Tree</a:t>
            </a:r>
            <a:r>
              <a:rPr b="1" lang="en-GB">
                <a:latin typeface="Proxima Nova"/>
                <a:ea typeface="Proxima Nova"/>
                <a:cs typeface="Proxima Nova"/>
                <a:sym typeface="Proxima Nova"/>
              </a:rPr>
              <a:t> Regression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27" name="Google Shape;12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250" y="1948700"/>
            <a:ext cx="3020149" cy="176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1710" y="1948700"/>
            <a:ext cx="2473862" cy="3970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5500" y="2682555"/>
            <a:ext cx="2744174" cy="55252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2"/>
          <p:cNvSpPr txBox="1"/>
          <p:nvPr/>
        </p:nvSpPr>
        <p:spPr>
          <a:xfrm>
            <a:off x="6295988" y="1230775"/>
            <a:ext cx="2579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Proxima Nova"/>
                <a:ea typeface="Proxima Nova"/>
                <a:cs typeface="Proxima Nova"/>
                <a:sym typeface="Proxima Nova"/>
              </a:rPr>
              <a:t>3</a:t>
            </a:r>
            <a:r>
              <a:rPr b="1" lang="en-GB">
                <a:latin typeface="Proxima Nova"/>
                <a:ea typeface="Proxima Nova"/>
                <a:cs typeface="Proxima Nova"/>
                <a:sym typeface="Proxima Nova"/>
              </a:rPr>
              <a:t>. Random Forest Regression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31" name="Google Shape;131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13600" y="1920225"/>
            <a:ext cx="2744175" cy="18786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Montserrat"/>
                <a:ea typeface="Montserrat"/>
                <a:cs typeface="Montserrat"/>
                <a:sym typeface="Montserrat"/>
              </a:rPr>
              <a:t>Results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7" name="Google Shape;137;p23"/>
          <p:cNvSpPr txBox="1"/>
          <p:nvPr/>
        </p:nvSpPr>
        <p:spPr>
          <a:xfrm>
            <a:off x="311700" y="1198975"/>
            <a:ext cx="2951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Proxima Nova"/>
                <a:ea typeface="Proxima Nova"/>
                <a:cs typeface="Proxima Nova"/>
                <a:sym typeface="Proxima Nova"/>
              </a:rPr>
              <a:t>1. R2 Score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8" name="Google Shape;138;p23"/>
          <p:cNvSpPr txBox="1"/>
          <p:nvPr/>
        </p:nvSpPr>
        <p:spPr>
          <a:xfrm>
            <a:off x="208725" y="3281050"/>
            <a:ext cx="2951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r>
              <a:rPr b="1" lang="en-GB">
                <a:latin typeface="Proxima Nova"/>
                <a:ea typeface="Proxima Nova"/>
                <a:cs typeface="Proxima Nova"/>
                <a:sym typeface="Proxima Nova"/>
              </a:rPr>
              <a:t>. MSE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39" name="Google Shape;13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908400"/>
            <a:ext cx="3618349" cy="10754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5375" y="3919300"/>
            <a:ext cx="3618350" cy="101505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3"/>
          <p:cNvSpPr txBox="1"/>
          <p:nvPr/>
        </p:nvSpPr>
        <p:spPr>
          <a:xfrm>
            <a:off x="4667500" y="1156125"/>
            <a:ext cx="2951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Proxima Nova"/>
                <a:ea typeface="Proxima Nova"/>
                <a:cs typeface="Proxima Nova"/>
                <a:sym typeface="Proxima Nova"/>
              </a:rPr>
              <a:t>3</a:t>
            </a:r>
            <a:r>
              <a:rPr b="1" lang="en-GB">
                <a:latin typeface="Proxima Nova"/>
                <a:ea typeface="Proxima Nova"/>
                <a:cs typeface="Proxima Nova"/>
                <a:sym typeface="Proxima Nova"/>
              </a:rPr>
              <a:t>. RMSE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42" name="Google Shape;142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11475" y="1908400"/>
            <a:ext cx="4177613" cy="1075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Montserrat"/>
                <a:ea typeface="Montserrat"/>
                <a:cs typeface="Montserrat"/>
                <a:sym typeface="Montserrat"/>
              </a:rPr>
              <a:t>HyperParameter Tuning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8" name="Google Shape;148;p24"/>
          <p:cNvSpPr txBox="1"/>
          <p:nvPr/>
        </p:nvSpPr>
        <p:spPr>
          <a:xfrm>
            <a:off x="311700" y="1198975"/>
            <a:ext cx="2951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Proxima Nova"/>
                <a:ea typeface="Proxima Nova"/>
                <a:cs typeface="Proxima Nova"/>
                <a:sym typeface="Proxima Nova"/>
              </a:rPr>
              <a:t>1. Random Forest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9" name="Google Shape;149;p24"/>
          <p:cNvSpPr txBox="1"/>
          <p:nvPr/>
        </p:nvSpPr>
        <p:spPr>
          <a:xfrm>
            <a:off x="371900" y="3110775"/>
            <a:ext cx="2951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Proxima Nova"/>
                <a:ea typeface="Proxima Nova"/>
                <a:cs typeface="Proxima Nova"/>
                <a:sym typeface="Proxima Nova"/>
              </a:rPr>
              <a:t>2. Decision Tree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50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0625" y="1308450"/>
            <a:ext cx="4539821" cy="1681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62825" y="3192400"/>
            <a:ext cx="3914517" cy="1848374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4"/>
          <p:cNvSpPr txBox="1"/>
          <p:nvPr/>
        </p:nvSpPr>
        <p:spPr>
          <a:xfrm>
            <a:off x="6820525" y="1986175"/>
            <a:ext cx="2118600" cy="2385900"/>
          </a:xfrm>
          <a:prstGeom prst="rect">
            <a:avLst/>
          </a:prstGeom>
          <a:noFill/>
          <a:ln cap="flat" cmpd="sng" w="19050">
            <a:solidFill>
              <a:schemeClr val="accent3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latin typeface="Proxima Nova"/>
                <a:ea typeface="Proxima Nova"/>
                <a:cs typeface="Proxima Nova"/>
                <a:sym typeface="Proxima Nova"/>
              </a:rPr>
              <a:t>The r2 score we got after hyperparameter tuning for random forest regressor is 85% which is less than the default parameter model. </a:t>
            </a:r>
            <a:endParaRPr sz="13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latin typeface="Proxima Nova"/>
                <a:ea typeface="Proxima Nova"/>
                <a:cs typeface="Proxima Nova"/>
                <a:sym typeface="Proxima Nova"/>
              </a:rPr>
              <a:t>So, we choose the Random Forest Classifier with the default value as the best model for prediction.</a:t>
            </a:r>
            <a:endParaRPr sz="13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Montserrat"/>
                <a:ea typeface="Montserrat"/>
                <a:cs typeface="Montserrat"/>
                <a:sym typeface="Montserrat"/>
              </a:rPr>
              <a:t>Objective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3" name="Google Shape;63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600">
                <a:solidFill>
                  <a:srgbClr val="000000"/>
                </a:solidFill>
              </a:rPr>
              <a:t>Predict house prices using machine learning models</a:t>
            </a:r>
            <a:endParaRPr sz="1600">
              <a:solidFill>
                <a:srgbClr val="000000"/>
              </a:solidFill>
            </a:endParaRPr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65900" y="3060125"/>
            <a:ext cx="2878100" cy="2083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Montserrat"/>
                <a:ea typeface="Montserrat"/>
                <a:cs typeface="Montserrat"/>
                <a:sym typeface="Montserrat"/>
              </a:rPr>
              <a:t>Data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0" name="Google Shape;70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600">
                <a:solidFill>
                  <a:srgbClr val="000000"/>
                </a:solidFill>
              </a:rPr>
              <a:t>CSV file containing details of the dataset and </a:t>
            </a:r>
            <a:r>
              <a:rPr lang="en-GB" sz="1600">
                <a:solidFill>
                  <a:srgbClr val="000000"/>
                </a:solidFill>
              </a:rPr>
              <a:t>excel</a:t>
            </a:r>
            <a:r>
              <a:rPr lang="en-GB" sz="1600">
                <a:solidFill>
                  <a:srgbClr val="000000"/>
                </a:solidFill>
              </a:rPr>
              <a:t> with description of all the attributes</a:t>
            </a:r>
            <a:endParaRPr sz="1600"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600">
                <a:solidFill>
                  <a:srgbClr val="000000"/>
                </a:solidFill>
              </a:rPr>
              <a:t>Attributes: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71" name="Google Shape;7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8625" y="1984400"/>
            <a:ext cx="5690250" cy="2738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Montserrat"/>
                <a:ea typeface="Montserrat"/>
                <a:cs typeface="Montserrat"/>
                <a:sym typeface="Montserrat"/>
              </a:rPr>
              <a:t>Basic statistical measures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7" name="Google Shape;77;p16"/>
          <p:cNvSpPr txBox="1"/>
          <p:nvPr>
            <p:ph idx="1" type="body"/>
          </p:nvPr>
        </p:nvSpPr>
        <p:spPr>
          <a:xfrm>
            <a:off x="194525" y="1230500"/>
            <a:ext cx="3764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-28194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Calibri"/>
              <a:buChar char="●"/>
            </a:pPr>
            <a:r>
              <a:rPr lang="en-GB" sz="1600">
                <a:solidFill>
                  <a:srgbClr val="000000"/>
                </a:solidFill>
              </a:rPr>
              <a:t>There are missing values</a:t>
            </a:r>
            <a:endParaRPr sz="1600"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</a:endParaRPr>
          </a:p>
          <a:p>
            <a:pPr indent="-28194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Calibri"/>
              <a:buChar char="●"/>
            </a:pPr>
            <a:r>
              <a:rPr lang="en-GB" sz="1600">
                <a:solidFill>
                  <a:srgbClr val="000000"/>
                </a:solidFill>
              </a:rPr>
              <a:t>The Q1, Q2, Q3 (25%, 50%, 100%) are good indicators of the shape of the different attribute. </a:t>
            </a:r>
            <a:endParaRPr sz="1600"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</a:endParaRPr>
          </a:p>
          <a:p>
            <a:pPr indent="-28194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Calibri"/>
              <a:buChar char="●"/>
            </a:pPr>
            <a:r>
              <a:rPr lang="en-GB" sz="1600">
                <a:solidFill>
                  <a:srgbClr val="000000"/>
                </a:solidFill>
              </a:rPr>
              <a:t>The Q2 being the median that is not influenced by outliers unlike the mean.</a:t>
            </a:r>
            <a:endParaRPr sz="1600"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</a:endParaRPr>
          </a:p>
          <a:p>
            <a:pPr indent="-28194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Calibri"/>
              <a:buChar char="●"/>
            </a:pPr>
            <a:r>
              <a:rPr lang="en-GB" sz="1600">
                <a:solidFill>
                  <a:srgbClr val="000000"/>
                </a:solidFill>
              </a:rPr>
              <a:t>According to the max values, there are obviously outliers</a:t>
            </a:r>
            <a:endParaRPr sz="1600"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</a:endParaRPr>
          </a:p>
          <a:p>
            <a:pPr indent="-28194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Calibri"/>
              <a:buChar char="●"/>
            </a:pPr>
            <a:r>
              <a:rPr lang="en-GB" sz="1600">
                <a:solidFill>
                  <a:srgbClr val="000000"/>
                </a:solidFill>
              </a:rPr>
              <a:t>The standard deviation gives also an indication about what should be considered as outliers, but it is not a robust technique since the standard deviation use the mean to be computed.</a:t>
            </a:r>
            <a:endParaRPr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78" name="Google Shape;7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34000" y="1292000"/>
            <a:ext cx="4905326" cy="2870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Montserrat"/>
                <a:ea typeface="Montserrat"/>
                <a:cs typeface="Montserrat"/>
                <a:sym typeface="Montserrat"/>
              </a:rPr>
              <a:t>Visualizing the </a:t>
            </a:r>
            <a:r>
              <a:rPr b="1" lang="en-GB">
                <a:latin typeface="Montserrat"/>
                <a:ea typeface="Montserrat"/>
                <a:cs typeface="Montserrat"/>
                <a:sym typeface="Montserrat"/>
              </a:rPr>
              <a:t>Data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4" name="Google Shape;84;p17"/>
          <p:cNvSpPr txBox="1"/>
          <p:nvPr>
            <p:ph idx="1" type="body"/>
          </p:nvPr>
        </p:nvSpPr>
        <p:spPr>
          <a:xfrm>
            <a:off x="276250" y="1218175"/>
            <a:ext cx="3764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600">
                <a:solidFill>
                  <a:srgbClr val="000000"/>
                </a:solidFill>
              </a:rPr>
              <a:t>Scatter plot gave a better idea of how variables are distributed.</a:t>
            </a:r>
            <a:endParaRPr sz="1600"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600">
                <a:solidFill>
                  <a:srgbClr val="000000"/>
                </a:solidFill>
              </a:rPr>
              <a:t>Significant linear correlation between </a:t>
            </a:r>
            <a:r>
              <a:rPr lang="en-GB" sz="1600">
                <a:solidFill>
                  <a:srgbClr val="000000"/>
                </a:solidFill>
              </a:rPr>
              <a:t>target</a:t>
            </a:r>
            <a:r>
              <a:rPr lang="en-GB" sz="1600">
                <a:solidFill>
                  <a:srgbClr val="000000"/>
                </a:solidFill>
              </a:rPr>
              <a:t> variable and OverallQual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85" name="Google Shape;8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0475" y="1170125"/>
            <a:ext cx="4841124" cy="30400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Montserrat"/>
                <a:ea typeface="Montserrat"/>
                <a:cs typeface="Montserrat"/>
                <a:sym typeface="Montserrat"/>
              </a:rPr>
              <a:t>Visualizing the Data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1" name="Google Shape;9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7305" y="1617550"/>
            <a:ext cx="3110124" cy="220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41425" y="1653000"/>
            <a:ext cx="3063150" cy="2127926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8"/>
          <p:cNvSpPr txBox="1"/>
          <p:nvPr/>
        </p:nvSpPr>
        <p:spPr>
          <a:xfrm>
            <a:off x="1191875" y="4121900"/>
            <a:ext cx="1489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Proxima Nova"/>
                <a:ea typeface="Proxima Nova"/>
                <a:cs typeface="Proxima Nova"/>
                <a:sym typeface="Proxima Nova"/>
              </a:rPr>
              <a:t>Skewed data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4" name="Google Shape;94;p18"/>
          <p:cNvSpPr txBox="1"/>
          <p:nvPr/>
        </p:nvSpPr>
        <p:spPr>
          <a:xfrm>
            <a:off x="6076275" y="4077500"/>
            <a:ext cx="1841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Proxima Nova"/>
                <a:ea typeface="Proxima Nova"/>
                <a:cs typeface="Proxima Nova"/>
                <a:sym typeface="Proxima Nova"/>
              </a:rPr>
              <a:t>Normal distribution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5" name="Google Shape;95;p18"/>
          <p:cNvSpPr txBox="1"/>
          <p:nvPr/>
        </p:nvSpPr>
        <p:spPr>
          <a:xfrm>
            <a:off x="3595125" y="2319650"/>
            <a:ext cx="1841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Proxima Nova"/>
                <a:ea typeface="Proxima Nova"/>
                <a:cs typeface="Proxima Nova"/>
                <a:sym typeface="Proxima Nova"/>
              </a:rPr>
              <a:t>Log Transformation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96" name="Google Shape;96;p18"/>
          <p:cNvCxnSpPr/>
          <p:nvPr/>
        </p:nvCxnSpPr>
        <p:spPr>
          <a:xfrm>
            <a:off x="3767175" y="2809425"/>
            <a:ext cx="1518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Montserrat"/>
                <a:ea typeface="Montserrat"/>
                <a:cs typeface="Montserrat"/>
                <a:sym typeface="Montserrat"/>
              </a:rPr>
              <a:t>Correlation</a:t>
            </a:r>
            <a:r>
              <a:rPr b="1" lang="en-GB">
                <a:latin typeface="Montserrat"/>
                <a:ea typeface="Montserrat"/>
                <a:cs typeface="Montserrat"/>
                <a:sym typeface="Montserrat"/>
              </a:rPr>
              <a:t> analysis and </a:t>
            </a:r>
            <a:r>
              <a:rPr b="1" lang="en-GB">
                <a:latin typeface="Montserrat"/>
                <a:ea typeface="Montserrat"/>
                <a:cs typeface="Montserrat"/>
                <a:sym typeface="Montserrat"/>
              </a:rPr>
              <a:t>redundancies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2" name="Google Shape;102;p19"/>
          <p:cNvSpPr txBox="1"/>
          <p:nvPr/>
        </p:nvSpPr>
        <p:spPr>
          <a:xfrm>
            <a:off x="422025" y="1369225"/>
            <a:ext cx="4664700" cy="35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Proxima Nova"/>
                <a:ea typeface="Proxima Nova"/>
                <a:cs typeface="Proxima Nova"/>
                <a:sym typeface="Proxima Nova"/>
              </a:rPr>
              <a:t>Exploring the Linear Correlation between Features is helpful since it can: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Proxima Nova"/>
                <a:ea typeface="Proxima Nova"/>
                <a:cs typeface="Proxima Nova"/>
                <a:sym typeface="Proxima Nova"/>
              </a:rPr>
              <a:t>·  	Highlight which features look to be the most useful for predicting the target variable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Proxima Nova"/>
                <a:ea typeface="Proxima Nova"/>
                <a:cs typeface="Proxima Nova"/>
                <a:sym typeface="Proxima Nova"/>
              </a:rPr>
              <a:t>·  	Shed some light on which features are highly correlated together in which case they could be mutually redundant (this helps in Feature Selection)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Proxima Nova"/>
                <a:ea typeface="Proxima Nova"/>
                <a:cs typeface="Proxima Nova"/>
                <a:sym typeface="Proxima Nova"/>
              </a:rPr>
              <a:t>We find that the two features OverallQual and GrLivArea are the most linearly correlated with our target so we can choose to explore them a bit further.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03" name="Google Shape;10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67350" y="1453900"/>
            <a:ext cx="3402977" cy="25510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Montserrat"/>
                <a:ea typeface="Montserrat"/>
                <a:cs typeface="Montserrat"/>
                <a:sym typeface="Montserrat"/>
              </a:rPr>
              <a:t>Feature selection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9" name="Google Shape;109;p20"/>
          <p:cNvSpPr txBox="1"/>
          <p:nvPr/>
        </p:nvSpPr>
        <p:spPr>
          <a:xfrm>
            <a:off x="234125" y="1216825"/>
            <a:ext cx="4561800" cy="35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Proxima Nova"/>
              <a:buChar char="●"/>
            </a:pPr>
            <a:r>
              <a:rPr lang="en-GB" sz="1300">
                <a:latin typeface="Proxima Nova"/>
                <a:ea typeface="Proxima Nova"/>
                <a:cs typeface="Proxima Nova"/>
                <a:sym typeface="Proxima Nova"/>
              </a:rPr>
              <a:t>By applying the Feature engineering on the same model there is a chance to increase the performance from 70% to more</a:t>
            </a:r>
            <a:endParaRPr sz="13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Proxima Nova"/>
              <a:buChar char="●"/>
            </a:pPr>
            <a:r>
              <a:rPr lang="en-GB" sz="1300">
                <a:latin typeface="Proxima Nova"/>
                <a:ea typeface="Proxima Nova"/>
                <a:cs typeface="Proxima Nova"/>
                <a:sym typeface="Proxima Nova"/>
              </a:rPr>
              <a:t>Three of our aggregated features are among the best that can be used for predicting the Target Variable</a:t>
            </a:r>
            <a:endParaRPr sz="13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Proxima Nova"/>
              <a:buChar char="●"/>
            </a:pPr>
            <a:r>
              <a:rPr lang="en-GB" sz="1300">
                <a:latin typeface="Proxima Nova"/>
                <a:ea typeface="Proxima Nova"/>
                <a:cs typeface="Proxima Nova"/>
                <a:sym typeface="Proxima Nova"/>
              </a:rPr>
              <a:t>The OverallQual feature still reigns the highest and by a significant margin at that. Other than that we can also see the YearBuilt feature among the top predictors which implies that the later a house was built, the price tended to increase a lot more.</a:t>
            </a:r>
            <a:endParaRPr sz="13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Proxima Nova"/>
              <a:buChar char="●"/>
            </a:pPr>
            <a:r>
              <a:rPr lang="en-GB" sz="1300">
                <a:latin typeface="Proxima Nova"/>
                <a:ea typeface="Proxima Nova"/>
                <a:cs typeface="Proxima Nova"/>
                <a:sym typeface="Proxima Nova"/>
              </a:rPr>
              <a:t>Another interesting note is that there are no Basement related features in this top-15 list, but there are a number of Garage related features. This could imply that in practice, Garages are more valuable than Basements which makes sense.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10" name="Google Shape;11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9125" y="1170125"/>
            <a:ext cx="3752476" cy="34252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Montserrat"/>
                <a:ea typeface="Montserrat"/>
                <a:cs typeface="Montserrat"/>
                <a:sym typeface="Montserrat"/>
              </a:rPr>
              <a:t>Machine Learning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Icon&#10;&#10;Description automatically generated" id="116" name="Google Shape;116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7098" y="1299848"/>
            <a:ext cx="3827551" cy="119740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21"/>
          <p:cNvSpPr/>
          <p:nvPr/>
        </p:nvSpPr>
        <p:spPr>
          <a:xfrm>
            <a:off x="4353751" y="1596600"/>
            <a:ext cx="3762300" cy="584700"/>
          </a:xfrm>
          <a:prstGeom prst="rect">
            <a:avLst/>
          </a:prstGeom>
          <a:solidFill>
            <a:srgbClr val="FBE4D4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TRAINING SET : train the learning algorithm </a:t>
            </a:r>
            <a:br>
              <a:rPr lang="en-GB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GB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TEST SET : validate model and make optimization</a:t>
            </a: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21"/>
          <p:cNvSpPr/>
          <p:nvPr/>
        </p:nvSpPr>
        <p:spPr>
          <a:xfrm>
            <a:off x="411350" y="2872050"/>
            <a:ext cx="7704600" cy="1725300"/>
          </a:xfrm>
          <a:prstGeom prst="rect">
            <a:avLst/>
          </a:prstGeom>
          <a:solidFill>
            <a:srgbClr val="D5DBE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p21"/>
          <p:cNvSpPr/>
          <p:nvPr/>
        </p:nvSpPr>
        <p:spPr>
          <a:xfrm>
            <a:off x="560249" y="3035900"/>
            <a:ext cx="7555800" cy="14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As the model is built from the training set, we can’t check it on the same set because the result would be overly optimistic. </a:t>
            </a:r>
            <a:br>
              <a:rPr lang="en-GB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The test set is used </a:t>
            </a:r>
            <a:r>
              <a:rPr b="1" lang="en-GB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only </a:t>
            </a:r>
            <a:r>
              <a:rPr lang="en-GB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to see how well the learning algorithm is generalized, meaning how it performs with unknown data </a:t>
            </a: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Gameday">
  <a:themeElements>
    <a:clrScheme name="Gameday">
      <a:dk1>
        <a:srgbClr val="4285F4"/>
      </a:dk1>
      <a:lt1>
        <a:srgbClr val="FFFFFF"/>
      </a:lt1>
      <a:dk2>
        <a:srgbClr val="666666"/>
      </a:dk2>
      <a:lt2>
        <a:srgbClr val="D9D9D9"/>
      </a:lt2>
      <a:accent1>
        <a:srgbClr val="455A64"/>
      </a:accent1>
      <a:accent2>
        <a:srgbClr val="607D8B"/>
      </a:accent2>
      <a:accent3>
        <a:srgbClr val="FF5722"/>
      </a:accent3>
      <a:accent4>
        <a:srgbClr val="D84315"/>
      </a:accent4>
      <a:accent5>
        <a:srgbClr val="1C3AA9"/>
      </a:accent5>
      <a:accent6>
        <a:srgbClr val="FFAB40"/>
      </a:accent6>
      <a:hlink>
        <a:srgbClr val="1C3AA9"/>
      </a:hlink>
      <a:folHlink>
        <a:srgbClr val="1C3AA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